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Barlow Bold" panose="020B0604020202020204" charset="0"/>
      <p:regular r:id="rId15"/>
    </p:embeddedFont>
    <p:embeddedFont>
      <p:font typeface="Montserra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05886" y="3443436"/>
            <a:ext cx="9534228" cy="1781770"/>
            <a:chOff x="0" y="0"/>
            <a:chExt cx="12712303" cy="23756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12303" cy="2375693"/>
            </a:xfrm>
            <a:custGeom>
              <a:avLst/>
              <a:gdLst/>
              <a:ahLst/>
              <a:cxnLst/>
              <a:rect l="l" t="t" r="r" b="b"/>
              <a:pathLst>
                <a:path w="12712303" h="237569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 dirty="0" smtClean="0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Number </a:t>
              </a:r>
              <a:r>
                <a:rPr lang="en-US" sz="5562" b="1" dirty="0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Plate </a:t>
              </a:r>
              <a:r>
                <a:rPr lang="en-US" sz="5562" b="1" dirty="0" smtClean="0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Recognition</a:t>
              </a:r>
              <a:endParaRPr lang="en-US" sz="5562" b="1" dirty="0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05886" y="5631359"/>
            <a:ext cx="9534228" cy="433388"/>
            <a:chOff x="0" y="0"/>
            <a:chExt cx="12712303" cy="5778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12303" cy="577850"/>
            </a:xfrm>
            <a:custGeom>
              <a:avLst/>
              <a:gdLst/>
              <a:ahLst/>
              <a:cxnLst/>
              <a:rect l="l" t="t" r="r" b="b"/>
              <a:pathLst>
                <a:path w="12712303" h="577850">
                  <a:moveTo>
                    <a:pt x="0" y="0"/>
                  </a:moveTo>
                  <a:lnTo>
                    <a:pt x="12712303" y="0"/>
                  </a:lnTo>
                  <a:lnTo>
                    <a:pt x="12712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2712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 efficient solution for identifying vehicle plates with computer vision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01124" y="6384875"/>
            <a:ext cx="442764" cy="442764"/>
            <a:chOff x="0" y="0"/>
            <a:chExt cx="590352" cy="5903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0296" cy="590296"/>
            </a:xfrm>
            <a:custGeom>
              <a:avLst/>
              <a:gdLst/>
              <a:ahLst/>
              <a:cxnLst/>
              <a:rect l="l" t="t" r="r" b="b"/>
              <a:pathLst>
                <a:path w="590296" h="590296">
                  <a:moveTo>
                    <a:pt x="0" y="295148"/>
                  </a:moveTo>
                  <a:cubicBezTo>
                    <a:pt x="0" y="132207"/>
                    <a:pt x="132207" y="0"/>
                    <a:pt x="295148" y="0"/>
                  </a:cubicBezTo>
                  <a:cubicBezTo>
                    <a:pt x="297053" y="0"/>
                    <a:pt x="298958" y="889"/>
                    <a:pt x="300101" y="2413"/>
                  </a:cubicBezTo>
                  <a:lnTo>
                    <a:pt x="295148" y="6350"/>
                  </a:lnTo>
                  <a:lnTo>
                    <a:pt x="295148" y="0"/>
                  </a:lnTo>
                  <a:lnTo>
                    <a:pt x="295148" y="6350"/>
                  </a:lnTo>
                  <a:lnTo>
                    <a:pt x="295148" y="0"/>
                  </a:lnTo>
                  <a:cubicBezTo>
                    <a:pt x="458216" y="0"/>
                    <a:pt x="590296" y="132207"/>
                    <a:pt x="590296" y="295148"/>
                  </a:cubicBezTo>
                  <a:cubicBezTo>
                    <a:pt x="590296" y="297561"/>
                    <a:pt x="588899" y="299720"/>
                    <a:pt x="586740" y="300863"/>
                  </a:cubicBezTo>
                  <a:lnTo>
                    <a:pt x="583946" y="295148"/>
                  </a:lnTo>
                  <a:lnTo>
                    <a:pt x="590296" y="295148"/>
                  </a:lnTo>
                  <a:cubicBezTo>
                    <a:pt x="590296" y="458216"/>
                    <a:pt x="458089" y="590296"/>
                    <a:pt x="295148" y="590296"/>
                  </a:cubicBezTo>
                  <a:lnTo>
                    <a:pt x="295148" y="583946"/>
                  </a:lnTo>
                  <a:lnTo>
                    <a:pt x="295148" y="577596"/>
                  </a:lnTo>
                  <a:lnTo>
                    <a:pt x="295148" y="583946"/>
                  </a:lnTo>
                  <a:lnTo>
                    <a:pt x="295148" y="590296"/>
                  </a:lnTo>
                  <a:cubicBezTo>
                    <a:pt x="132207" y="590296"/>
                    <a:pt x="0" y="458216"/>
                    <a:pt x="0" y="295148"/>
                  </a:cubicBezTo>
                  <a:lnTo>
                    <a:pt x="6350" y="295148"/>
                  </a:lnTo>
                  <a:lnTo>
                    <a:pt x="0" y="295148"/>
                  </a:lnTo>
                  <a:moveTo>
                    <a:pt x="12700" y="295148"/>
                  </a:moveTo>
                  <a:lnTo>
                    <a:pt x="6350" y="295148"/>
                  </a:lnTo>
                  <a:lnTo>
                    <a:pt x="12700" y="295148"/>
                  </a:lnTo>
                  <a:cubicBezTo>
                    <a:pt x="12700" y="451104"/>
                    <a:pt x="139192" y="577596"/>
                    <a:pt x="295148" y="577596"/>
                  </a:cubicBezTo>
                  <a:cubicBezTo>
                    <a:pt x="298704" y="577596"/>
                    <a:pt x="301498" y="580390"/>
                    <a:pt x="301498" y="583946"/>
                  </a:cubicBezTo>
                  <a:cubicBezTo>
                    <a:pt x="301498" y="587502"/>
                    <a:pt x="298704" y="590296"/>
                    <a:pt x="295148" y="590296"/>
                  </a:cubicBezTo>
                  <a:cubicBezTo>
                    <a:pt x="291592" y="590296"/>
                    <a:pt x="288798" y="587502"/>
                    <a:pt x="288798" y="583946"/>
                  </a:cubicBezTo>
                  <a:cubicBezTo>
                    <a:pt x="288798" y="580390"/>
                    <a:pt x="291592" y="577596"/>
                    <a:pt x="295148" y="577596"/>
                  </a:cubicBezTo>
                  <a:cubicBezTo>
                    <a:pt x="451104" y="577596"/>
                    <a:pt x="577596" y="451104"/>
                    <a:pt x="577596" y="295148"/>
                  </a:cubicBezTo>
                  <a:cubicBezTo>
                    <a:pt x="577596" y="292735"/>
                    <a:pt x="578993" y="290576"/>
                    <a:pt x="581152" y="289433"/>
                  </a:cubicBezTo>
                  <a:lnTo>
                    <a:pt x="583946" y="295148"/>
                  </a:lnTo>
                  <a:lnTo>
                    <a:pt x="577596" y="295148"/>
                  </a:lnTo>
                  <a:cubicBezTo>
                    <a:pt x="577596" y="139192"/>
                    <a:pt x="451231" y="12700"/>
                    <a:pt x="295148" y="12700"/>
                  </a:cubicBezTo>
                  <a:cubicBezTo>
                    <a:pt x="293243" y="12700"/>
                    <a:pt x="291338" y="11811"/>
                    <a:pt x="290195" y="10287"/>
                  </a:cubicBezTo>
                  <a:lnTo>
                    <a:pt x="295148" y="6350"/>
                  </a:lnTo>
                  <a:lnTo>
                    <a:pt x="295148" y="12700"/>
                  </a:lnTo>
                  <a:cubicBezTo>
                    <a:pt x="139192" y="12700"/>
                    <a:pt x="12700" y="139192"/>
                    <a:pt x="12700" y="29514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54462"/>
          </a:xfrm>
          <a:custGeom>
            <a:avLst/>
            <a:gdLst/>
            <a:ahLst/>
            <a:cxnLst/>
            <a:rect l="l" t="t" r="r" b="b"/>
            <a:pathLst>
              <a:path w="18288000" h="3554462">
                <a:moveTo>
                  <a:pt x="0" y="0"/>
                </a:moveTo>
                <a:lnTo>
                  <a:pt x="18288000" y="0"/>
                </a:lnTo>
                <a:lnTo>
                  <a:pt x="18288000" y="3554462"/>
                </a:lnTo>
                <a:lnTo>
                  <a:pt x="0" y="3554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" r="-2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47886" y="4234011"/>
            <a:ext cx="7492901" cy="1035995"/>
            <a:chOff x="0" y="0"/>
            <a:chExt cx="9990535" cy="13813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90535" cy="1381326"/>
            </a:xfrm>
            <a:custGeom>
              <a:avLst/>
              <a:gdLst/>
              <a:ahLst/>
              <a:cxnLst/>
              <a:rect l="l" t="t" r="r" b="b"/>
              <a:pathLst>
                <a:path w="9990535" h="1381326">
                  <a:moveTo>
                    <a:pt x="0" y="0"/>
                  </a:moveTo>
                  <a:lnTo>
                    <a:pt x="9990535" y="0"/>
                  </a:lnTo>
                  <a:lnTo>
                    <a:pt x="9990535" y="1381326"/>
                  </a:lnTo>
                  <a:lnTo>
                    <a:pt x="0" y="138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90535" cy="14194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Purpose of the Project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3124" y="5526286"/>
            <a:ext cx="8070354" cy="1611065"/>
            <a:chOff x="0" y="0"/>
            <a:chExt cx="10760472" cy="2148087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0747756" cy="2135378"/>
            </a:xfrm>
            <a:custGeom>
              <a:avLst/>
              <a:gdLst/>
              <a:ahLst/>
              <a:cxnLst/>
              <a:rect l="l" t="t" r="r" b="b"/>
              <a:pathLst>
                <a:path w="10747756" h="2135378">
                  <a:moveTo>
                    <a:pt x="0" y="541655"/>
                  </a:moveTo>
                  <a:cubicBezTo>
                    <a:pt x="0" y="242570"/>
                    <a:pt x="243713" y="0"/>
                    <a:pt x="544195" y="0"/>
                  </a:cubicBezTo>
                  <a:lnTo>
                    <a:pt x="10203561" y="0"/>
                  </a:lnTo>
                  <a:cubicBezTo>
                    <a:pt x="10504170" y="0"/>
                    <a:pt x="10747756" y="242570"/>
                    <a:pt x="10747756" y="541655"/>
                  </a:cubicBezTo>
                  <a:lnTo>
                    <a:pt x="10747756" y="1593723"/>
                  </a:lnTo>
                  <a:cubicBezTo>
                    <a:pt x="10747756" y="1892935"/>
                    <a:pt x="10504043" y="2135378"/>
                    <a:pt x="10203561" y="2135378"/>
                  </a:cubicBezTo>
                  <a:lnTo>
                    <a:pt x="544195" y="2135378"/>
                  </a:lnTo>
                  <a:cubicBezTo>
                    <a:pt x="243713" y="2135378"/>
                    <a:pt x="0" y="1892935"/>
                    <a:pt x="0" y="15937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760456" cy="2148078"/>
            </a:xfrm>
            <a:custGeom>
              <a:avLst/>
              <a:gdLst/>
              <a:ahLst/>
              <a:cxnLst/>
              <a:rect l="l" t="t" r="r" b="b"/>
              <a:pathLst>
                <a:path w="10760456" h="2148078">
                  <a:moveTo>
                    <a:pt x="0" y="548005"/>
                  </a:moveTo>
                  <a:cubicBezTo>
                    <a:pt x="0" y="245364"/>
                    <a:pt x="246507" y="0"/>
                    <a:pt x="550545" y="0"/>
                  </a:cubicBezTo>
                  <a:lnTo>
                    <a:pt x="10209911" y="0"/>
                  </a:lnTo>
                  <a:lnTo>
                    <a:pt x="10209911" y="6350"/>
                  </a:lnTo>
                  <a:lnTo>
                    <a:pt x="10209911" y="0"/>
                  </a:lnTo>
                  <a:cubicBezTo>
                    <a:pt x="10513949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1600073"/>
                  </a:lnTo>
                  <a:lnTo>
                    <a:pt x="10754106" y="1600073"/>
                  </a:lnTo>
                  <a:lnTo>
                    <a:pt x="10760456" y="1600073"/>
                  </a:lnTo>
                  <a:cubicBezTo>
                    <a:pt x="10760456" y="1902714"/>
                    <a:pt x="10513949" y="2148078"/>
                    <a:pt x="10209911" y="2148078"/>
                  </a:cubicBezTo>
                  <a:lnTo>
                    <a:pt x="10209911" y="2141728"/>
                  </a:lnTo>
                  <a:lnTo>
                    <a:pt x="10209911" y="2148078"/>
                  </a:lnTo>
                  <a:lnTo>
                    <a:pt x="550545" y="2148078"/>
                  </a:lnTo>
                  <a:lnTo>
                    <a:pt x="550545" y="2141728"/>
                  </a:lnTo>
                  <a:lnTo>
                    <a:pt x="550545" y="2148078"/>
                  </a:lnTo>
                  <a:cubicBezTo>
                    <a:pt x="246507" y="2148078"/>
                    <a:pt x="0" y="1902714"/>
                    <a:pt x="0" y="16000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1600073"/>
                  </a:lnTo>
                  <a:lnTo>
                    <a:pt x="6350" y="1600073"/>
                  </a:lnTo>
                  <a:lnTo>
                    <a:pt x="12700" y="1600073"/>
                  </a:lnTo>
                  <a:cubicBezTo>
                    <a:pt x="12700" y="1895729"/>
                    <a:pt x="253492" y="2135378"/>
                    <a:pt x="550545" y="2135378"/>
                  </a:cubicBezTo>
                  <a:lnTo>
                    <a:pt x="10209911" y="2135378"/>
                  </a:lnTo>
                  <a:cubicBezTo>
                    <a:pt x="10506964" y="2135378"/>
                    <a:pt x="10747756" y="1895729"/>
                    <a:pt x="10747756" y="1600073"/>
                  </a:cubicBezTo>
                  <a:lnTo>
                    <a:pt x="10747756" y="548005"/>
                  </a:lnTo>
                  <a:cubicBezTo>
                    <a:pt x="10747756" y="252349"/>
                    <a:pt x="10506964" y="12700"/>
                    <a:pt x="10209911" y="12700"/>
                  </a:cubicBezTo>
                  <a:lnTo>
                    <a:pt x="550545" y="12700"/>
                  </a:lnTo>
                  <a:lnTo>
                    <a:pt x="550545" y="6350"/>
                  </a:lnTo>
                  <a:lnTo>
                    <a:pt x="550545" y="12700"/>
                  </a:lnTo>
                  <a:cubicBezTo>
                    <a:pt x="253492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28130" y="5811291"/>
            <a:ext cx="3563391" cy="445294"/>
            <a:chOff x="0" y="0"/>
            <a:chExt cx="4751188" cy="593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Identify Plates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8130" y="6418958"/>
            <a:ext cx="7500342" cy="433388"/>
            <a:chOff x="0" y="0"/>
            <a:chExt cx="10000457" cy="5778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00457" cy="577850"/>
            </a:xfrm>
            <a:custGeom>
              <a:avLst/>
              <a:gdLst/>
              <a:ahLst/>
              <a:cxnLst/>
              <a:rect l="l" t="t" r="r" b="b"/>
              <a:pathLst>
                <a:path w="10000457" h="577850">
                  <a:moveTo>
                    <a:pt x="0" y="0"/>
                  </a:moveTo>
                  <a:lnTo>
                    <a:pt x="10000457" y="0"/>
                  </a:lnTo>
                  <a:lnTo>
                    <a:pt x="10000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000045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Detect and localize vehicle license plates in images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74671" y="5526286"/>
            <a:ext cx="8070354" cy="1611065"/>
            <a:chOff x="0" y="0"/>
            <a:chExt cx="10760472" cy="214808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0747756" cy="2135378"/>
            </a:xfrm>
            <a:custGeom>
              <a:avLst/>
              <a:gdLst/>
              <a:ahLst/>
              <a:cxnLst/>
              <a:rect l="l" t="t" r="r" b="b"/>
              <a:pathLst>
                <a:path w="10747756" h="2135378">
                  <a:moveTo>
                    <a:pt x="0" y="541655"/>
                  </a:moveTo>
                  <a:cubicBezTo>
                    <a:pt x="0" y="242570"/>
                    <a:pt x="243713" y="0"/>
                    <a:pt x="544195" y="0"/>
                  </a:cubicBezTo>
                  <a:lnTo>
                    <a:pt x="10203561" y="0"/>
                  </a:lnTo>
                  <a:cubicBezTo>
                    <a:pt x="10504170" y="0"/>
                    <a:pt x="10747756" y="242570"/>
                    <a:pt x="10747756" y="541655"/>
                  </a:cubicBezTo>
                  <a:lnTo>
                    <a:pt x="10747756" y="1593723"/>
                  </a:lnTo>
                  <a:cubicBezTo>
                    <a:pt x="10747756" y="1892935"/>
                    <a:pt x="10504043" y="2135378"/>
                    <a:pt x="10203561" y="2135378"/>
                  </a:cubicBezTo>
                  <a:lnTo>
                    <a:pt x="544195" y="2135378"/>
                  </a:lnTo>
                  <a:cubicBezTo>
                    <a:pt x="243713" y="2135378"/>
                    <a:pt x="0" y="1892935"/>
                    <a:pt x="0" y="1593723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760456" cy="2148078"/>
            </a:xfrm>
            <a:custGeom>
              <a:avLst/>
              <a:gdLst/>
              <a:ahLst/>
              <a:cxnLst/>
              <a:rect l="l" t="t" r="r" b="b"/>
              <a:pathLst>
                <a:path w="10760456" h="2148078">
                  <a:moveTo>
                    <a:pt x="0" y="548005"/>
                  </a:moveTo>
                  <a:cubicBezTo>
                    <a:pt x="0" y="245364"/>
                    <a:pt x="246507" y="0"/>
                    <a:pt x="550545" y="0"/>
                  </a:cubicBezTo>
                  <a:lnTo>
                    <a:pt x="10209911" y="0"/>
                  </a:lnTo>
                  <a:lnTo>
                    <a:pt x="10209911" y="6350"/>
                  </a:lnTo>
                  <a:lnTo>
                    <a:pt x="10209911" y="0"/>
                  </a:lnTo>
                  <a:cubicBezTo>
                    <a:pt x="10513949" y="0"/>
                    <a:pt x="10760456" y="245364"/>
                    <a:pt x="10760456" y="548005"/>
                  </a:cubicBezTo>
                  <a:lnTo>
                    <a:pt x="10754106" y="548005"/>
                  </a:lnTo>
                  <a:lnTo>
                    <a:pt x="10760456" y="548005"/>
                  </a:lnTo>
                  <a:lnTo>
                    <a:pt x="10760456" y="1600073"/>
                  </a:lnTo>
                  <a:lnTo>
                    <a:pt x="10754106" y="1600073"/>
                  </a:lnTo>
                  <a:lnTo>
                    <a:pt x="10760456" y="1600073"/>
                  </a:lnTo>
                  <a:cubicBezTo>
                    <a:pt x="10760456" y="1902714"/>
                    <a:pt x="10513949" y="2148078"/>
                    <a:pt x="10209911" y="2148078"/>
                  </a:cubicBezTo>
                  <a:lnTo>
                    <a:pt x="10209911" y="2141728"/>
                  </a:lnTo>
                  <a:lnTo>
                    <a:pt x="10209911" y="2148078"/>
                  </a:lnTo>
                  <a:lnTo>
                    <a:pt x="550545" y="2148078"/>
                  </a:lnTo>
                  <a:lnTo>
                    <a:pt x="550545" y="2141728"/>
                  </a:lnTo>
                  <a:lnTo>
                    <a:pt x="550545" y="2148078"/>
                  </a:lnTo>
                  <a:cubicBezTo>
                    <a:pt x="246507" y="2148078"/>
                    <a:pt x="0" y="1902714"/>
                    <a:pt x="0" y="1600073"/>
                  </a:cubicBezTo>
                  <a:lnTo>
                    <a:pt x="0" y="548005"/>
                  </a:lnTo>
                  <a:lnTo>
                    <a:pt x="6350" y="548005"/>
                  </a:lnTo>
                  <a:lnTo>
                    <a:pt x="0" y="548005"/>
                  </a:lnTo>
                  <a:moveTo>
                    <a:pt x="12700" y="548005"/>
                  </a:moveTo>
                  <a:lnTo>
                    <a:pt x="12700" y="1600073"/>
                  </a:lnTo>
                  <a:lnTo>
                    <a:pt x="6350" y="1600073"/>
                  </a:lnTo>
                  <a:lnTo>
                    <a:pt x="12700" y="1600073"/>
                  </a:lnTo>
                  <a:cubicBezTo>
                    <a:pt x="12700" y="1895729"/>
                    <a:pt x="253492" y="2135378"/>
                    <a:pt x="550545" y="2135378"/>
                  </a:cubicBezTo>
                  <a:lnTo>
                    <a:pt x="10209911" y="2135378"/>
                  </a:lnTo>
                  <a:cubicBezTo>
                    <a:pt x="10506964" y="2135378"/>
                    <a:pt x="10747756" y="1895729"/>
                    <a:pt x="10747756" y="1600073"/>
                  </a:cubicBezTo>
                  <a:lnTo>
                    <a:pt x="10747756" y="548005"/>
                  </a:lnTo>
                  <a:cubicBezTo>
                    <a:pt x="10747756" y="252349"/>
                    <a:pt x="10506964" y="12700"/>
                    <a:pt x="10209911" y="12700"/>
                  </a:cubicBezTo>
                  <a:lnTo>
                    <a:pt x="550545" y="12700"/>
                  </a:lnTo>
                  <a:lnTo>
                    <a:pt x="550545" y="6350"/>
                  </a:lnTo>
                  <a:lnTo>
                    <a:pt x="550545" y="12700"/>
                  </a:lnTo>
                  <a:cubicBezTo>
                    <a:pt x="253492" y="12700"/>
                    <a:pt x="12700" y="252349"/>
                    <a:pt x="12700" y="548005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559678" y="5811291"/>
            <a:ext cx="3563391" cy="445294"/>
            <a:chOff x="0" y="0"/>
            <a:chExt cx="4751188" cy="5937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Extract Text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59678" y="6418958"/>
            <a:ext cx="7500342" cy="433388"/>
            <a:chOff x="0" y="0"/>
            <a:chExt cx="10000457" cy="5778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000457" cy="577850"/>
            </a:xfrm>
            <a:custGeom>
              <a:avLst/>
              <a:gdLst/>
              <a:ahLst/>
              <a:cxnLst/>
              <a:rect l="l" t="t" r="r" b="b"/>
              <a:pathLst>
                <a:path w="10000457" h="577850">
                  <a:moveTo>
                    <a:pt x="0" y="0"/>
                  </a:moveTo>
                  <a:lnTo>
                    <a:pt x="10000457" y="0"/>
                  </a:lnTo>
                  <a:lnTo>
                    <a:pt x="10000457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000045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plate images into readable text using OCR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28130" y="7662119"/>
            <a:ext cx="3563391" cy="4667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500"/>
              </a:lnSpc>
            </a:pPr>
            <a:endParaRPr lang="en-US" sz="2750" b="1" i="1" dirty="0">
              <a:solidFill>
                <a:srgbClr val="384653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9559678" y="7683550"/>
            <a:ext cx="3563391" cy="445294"/>
            <a:chOff x="0" y="0"/>
            <a:chExt cx="4751188" cy="5937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endParaRPr lang="en-US" sz="2750" b="1" dirty="0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559678" y="8291215"/>
            <a:ext cx="7500342" cy="866775"/>
            <a:chOff x="0" y="0"/>
            <a:chExt cx="10000457" cy="11557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000457" cy="1155700"/>
            </a:xfrm>
            <a:custGeom>
              <a:avLst/>
              <a:gdLst/>
              <a:ahLst/>
              <a:cxnLst/>
              <a:rect l="l" t="t" r="r" b="b"/>
              <a:pathLst>
                <a:path w="10000457" h="1155700">
                  <a:moveTo>
                    <a:pt x="0" y="0"/>
                  </a:moveTo>
                  <a:lnTo>
                    <a:pt x="10000457" y="0"/>
                  </a:lnTo>
                  <a:lnTo>
                    <a:pt x="1000045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10000457" cy="123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endParaRPr lang="en-US" sz="2125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35967" y="583258"/>
            <a:ext cx="7126932" cy="890885"/>
            <a:chOff x="0" y="0"/>
            <a:chExt cx="9502577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02577" cy="1187847"/>
            </a:xfrm>
            <a:custGeom>
              <a:avLst/>
              <a:gdLst/>
              <a:ahLst/>
              <a:cxnLst/>
              <a:rect l="l" t="t" r="r" b="b"/>
              <a:pathLst>
                <a:path w="9502577" h="118784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Tools &amp; Libraries Used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7886" y="2359766"/>
            <a:ext cx="3563391" cy="445294"/>
            <a:chOff x="0" y="0"/>
            <a:chExt cx="4751188" cy="593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Python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8892" y="3497313"/>
            <a:ext cx="3602385" cy="1300162"/>
            <a:chOff x="0" y="0"/>
            <a:chExt cx="4803180" cy="1733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03180" cy="1733550"/>
            </a:xfrm>
            <a:custGeom>
              <a:avLst/>
              <a:gdLst/>
              <a:ahLst/>
              <a:cxnLst/>
              <a:rect l="l" t="t" r="r" b="b"/>
              <a:pathLst>
                <a:path w="4803180" h="173355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Core language for image processing and integration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30559" y="2359766"/>
            <a:ext cx="3563391" cy="445294"/>
            <a:chOff x="0" y="0"/>
            <a:chExt cx="4751188" cy="5937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OpenCV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30559" y="3497312"/>
            <a:ext cx="3602385" cy="1300162"/>
            <a:chOff x="0" y="0"/>
            <a:chExt cx="4803180" cy="1733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03180" cy="1733550"/>
            </a:xfrm>
            <a:custGeom>
              <a:avLst/>
              <a:gdLst/>
              <a:ahLst/>
              <a:cxnLst/>
              <a:rect l="l" t="t" r="r" b="b"/>
              <a:pathLst>
                <a:path w="4803180" h="173355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manipulation and plate detection algorithms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957004" y="2359766"/>
            <a:ext cx="3563391" cy="445294"/>
            <a:chOff x="0" y="0"/>
            <a:chExt cx="4751188" cy="5937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Tesseract OCR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18010" y="3497313"/>
            <a:ext cx="3602385" cy="1300162"/>
            <a:chOff x="0" y="0"/>
            <a:chExt cx="4803180" cy="1733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03180" cy="1733550"/>
            </a:xfrm>
            <a:custGeom>
              <a:avLst/>
              <a:gdLst/>
              <a:ahLst/>
              <a:cxnLst/>
              <a:rect l="l" t="t" r="r" b="b"/>
              <a:pathLst>
                <a:path w="4803180" h="1733550">
                  <a:moveTo>
                    <a:pt x="0" y="0"/>
                  </a:moveTo>
                  <a:lnTo>
                    <a:pt x="4803180" y="0"/>
                  </a:lnTo>
                  <a:lnTo>
                    <a:pt x="4803180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4803180" cy="1809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optical character recognition for text extraction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82370" y="2359766"/>
            <a:ext cx="3563391" cy="445294"/>
            <a:chOff x="0" y="0"/>
            <a:chExt cx="4751188" cy="5937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NumPy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82370" y="3497313"/>
            <a:ext cx="3602385" cy="866775"/>
            <a:chOff x="0" y="0"/>
            <a:chExt cx="4803180" cy="11557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03180" cy="1155700"/>
            </a:xfrm>
            <a:custGeom>
              <a:avLst/>
              <a:gdLst/>
              <a:ahLst/>
              <a:cxnLst/>
              <a:rect l="l" t="t" r="r" b="b"/>
              <a:pathLst>
                <a:path w="4803180" h="1155700">
                  <a:moveTo>
                    <a:pt x="0" y="0"/>
                  </a:moveTo>
                  <a:lnTo>
                    <a:pt x="4803180" y="0"/>
                  </a:lnTo>
                  <a:lnTo>
                    <a:pt x="4803180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4803180" cy="123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Matrix operations and data handling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2402" y="694581"/>
            <a:ext cx="8174087" cy="829419"/>
            <a:chOff x="0" y="0"/>
            <a:chExt cx="10898783" cy="11058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98784" cy="1105892"/>
            </a:xfrm>
            <a:custGeom>
              <a:avLst/>
              <a:gdLst/>
              <a:ahLst/>
              <a:cxnLst/>
              <a:rect l="l" t="t" r="r" b="b"/>
              <a:pathLst>
                <a:path w="10898784" h="1105892">
                  <a:moveTo>
                    <a:pt x="0" y="0"/>
                  </a:moveTo>
                  <a:lnTo>
                    <a:pt x="10898784" y="0"/>
                  </a:lnTo>
                  <a:lnTo>
                    <a:pt x="10898784" y="1105892"/>
                  </a:lnTo>
                  <a:lnTo>
                    <a:pt x="0" y="1105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898783" cy="11439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How It Works: Step-by-Step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882402" y="2028230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" b="-19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521298" y="2280345"/>
            <a:ext cx="3317676" cy="414635"/>
            <a:chOff x="0" y="0"/>
            <a:chExt cx="4423568" cy="5528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Load Image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21298" y="2846189"/>
            <a:ext cx="14884301" cy="403324"/>
            <a:chOff x="0" y="0"/>
            <a:chExt cx="19845735" cy="5377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Input vehicle photo or video frame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882402" y="3541067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0" b="-190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521298" y="3793182"/>
            <a:ext cx="3317676" cy="414635"/>
            <a:chOff x="0" y="0"/>
            <a:chExt cx="4423568" cy="5528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Preprocessing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521298" y="4359028"/>
            <a:ext cx="14884301" cy="403324"/>
            <a:chOff x="0" y="0"/>
            <a:chExt cx="19845735" cy="53776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Convert to grayscale and apply noise reduction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882402" y="5053905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0" b="-190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521298" y="5306020"/>
            <a:ext cx="3317676" cy="414635"/>
            <a:chOff x="0" y="0"/>
            <a:chExt cx="4423568" cy="5528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Plate Detection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21298" y="5871865"/>
            <a:ext cx="14884301" cy="403324"/>
            <a:chOff x="0" y="0"/>
            <a:chExt cx="19845735" cy="5377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contour detection and filtering to locate plate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882402" y="6566744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0" b="-190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2521298" y="6818859"/>
            <a:ext cx="3611016" cy="414635"/>
            <a:chOff x="0" y="0"/>
            <a:chExt cx="4814688" cy="5528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14688" cy="552847"/>
            </a:xfrm>
            <a:custGeom>
              <a:avLst/>
              <a:gdLst/>
              <a:ahLst/>
              <a:cxnLst/>
              <a:rect l="l" t="t" r="r" b="b"/>
              <a:pathLst>
                <a:path w="4814688" h="552847">
                  <a:moveTo>
                    <a:pt x="0" y="0"/>
                  </a:moveTo>
                  <a:lnTo>
                    <a:pt x="4814688" y="0"/>
                  </a:lnTo>
                  <a:lnTo>
                    <a:pt x="481468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481468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Character Segmentation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521298" y="7384702"/>
            <a:ext cx="14884301" cy="403324"/>
            <a:chOff x="0" y="0"/>
            <a:chExt cx="19845735" cy="53776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Isolate characters for recognition</a:t>
              </a:r>
            </a:p>
          </p:txBody>
        </p:sp>
      </p:grpSp>
      <p:sp>
        <p:nvSpPr>
          <p:cNvPr id="36" name="Freeform 36" descr="preencoded.png"/>
          <p:cNvSpPr/>
          <p:nvPr/>
        </p:nvSpPr>
        <p:spPr>
          <a:xfrm>
            <a:off x="882402" y="8079581"/>
            <a:ext cx="1260722" cy="1512838"/>
          </a:xfrm>
          <a:custGeom>
            <a:avLst/>
            <a:gdLst/>
            <a:ahLst/>
            <a:cxnLst/>
            <a:rect l="l" t="t" r="r" b="b"/>
            <a:pathLst>
              <a:path w="1260722" h="1512838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90" b="-190"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2521298" y="8331696"/>
            <a:ext cx="3317676" cy="414635"/>
            <a:chOff x="0" y="0"/>
            <a:chExt cx="4423568" cy="55284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423568" cy="552847"/>
            </a:xfrm>
            <a:custGeom>
              <a:avLst/>
              <a:gdLst/>
              <a:ahLst/>
              <a:cxnLst/>
              <a:rect l="l" t="t" r="r" b="b"/>
              <a:pathLst>
                <a:path w="4423568" h="552847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OCR Extraction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521298" y="8897541"/>
            <a:ext cx="14884301" cy="403324"/>
            <a:chOff x="0" y="0"/>
            <a:chExt cx="19845735" cy="53776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845734" cy="537765"/>
            </a:xfrm>
            <a:custGeom>
              <a:avLst/>
              <a:gdLst/>
              <a:ahLst/>
              <a:cxnLst/>
              <a:rect l="l" t="t" r="r" b="b"/>
              <a:pathLst>
                <a:path w="19845734" h="537765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Recognize text from segmented characters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3410" y="434281"/>
            <a:ext cx="8770590" cy="890885"/>
            <a:chOff x="0" y="0"/>
            <a:chExt cx="11694120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94120" cy="1187847"/>
            </a:xfrm>
            <a:custGeom>
              <a:avLst/>
              <a:gdLst/>
              <a:ahLst/>
              <a:cxnLst/>
              <a:rect l="l" t="t" r="r" b="b"/>
              <a:pathLst>
                <a:path w="11694120" h="1187847">
                  <a:moveTo>
                    <a:pt x="0" y="0"/>
                  </a:moveTo>
                  <a:lnTo>
                    <a:pt x="11694120" y="0"/>
                  </a:lnTo>
                  <a:lnTo>
                    <a:pt x="11694120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94120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Image Processing Workflow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3410" y="2206182"/>
            <a:ext cx="16392228" cy="433388"/>
            <a:chOff x="0" y="0"/>
            <a:chExt cx="21856303" cy="5778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</a:pPr>
              <a:r>
                <a:rPr lang="en-US" sz="2125" dirty="0" smtClean="0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 lang="en-US" sz="2125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3410" y="3005137"/>
            <a:ext cx="16392228" cy="433387"/>
            <a:chOff x="0" y="0"/>
            <a:chExt cx="21856303" cy="5778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  <a:buAutoNum type="arabicPeriod"/>
              </a:pPr>
              <a:r>
                <a:rPr lang="en-US" sz="2125" dirty="0" smtClean="0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Upload vehicle image .</a:t>
              </a:r>
              <a:endParaRPr lang="en-US" sz="2125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3410" y="3800475"/>
            <a:ext cx="16392228" cy="433388"/>
            <a:chOff x="0" y="0"/>
            <a:chExt cx="21856303" cy="5778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  <a:buAutoNum type="arabicPeriod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Load Required Libraries: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3476" y="4588074"/>
            <a:ext cx="16392228" cy="433388"/>
            <a:chOff x="0" y="0"/>
            <a:chExt cx="21856303" cy="5778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49102" lvl="2" indent="-249701" algn="l">
                <a:lnSpc>
                  <a:spcPts val="3374"/>
                </a:lnSpc>
                <a:buFont typeface="Arial"/>
                <a:buChar char="⚬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OpenCV for image processing.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3476" y="5143500"/>
            <a:ext cx="16392228" cy="433388"/>
            <a:chOff x="0" y="0"/>
            <a:chExt cx="21856303" cy="5778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49102" lvl="2" indent="-249701" algn="l">
                <a:lnSpc>
                  <a:spcPts val="3374"/>
                </a:lnSpc>
                <a:buFont typeface="Arial"/>
                <a:buChar char="⚬"/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EasyOCR for text recognition.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3476" y="5938838"/>
            <a:ext cx="16392228" cy="433388"/>
            <a:chOff x="0" y="0"/>
            <a:chExt cx="21856303" cy="5778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</a:pPr>
              <a:endParaRPr lang="en-US" sz="2125" dirty="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33476" y="6134100"/>
            <a:ext cx="16544552" cy="1023938"/>
            <a:chOff x="0" y="-787399"/>
            <a:chExt cx="22059402" cy="136524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856303" cy="577850"/>
            </a:xfrm>
            <a:custGeom>
              <a:avLst/>
              <a:gdLst/>
              <a:ahLst/>
              <a:cxnLst/>
              <a:rect l="l" t="t" r="r" b="b"/>
              <a:pathLst>
                <a:path w="21856303" h="577850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03099" y="-787399"/>
              <a:ext cx="2185630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0477" lvl="1" indent="-160238" algn="l">
                <a:lnSpc>
                  <a:spcPts val="3374"/>
                </a:lnSpc>
                <a:buAutoNum type="arabicPeriod"/>
              </a:pPr>
              <a:r>
                <a:rPr lang="en-US" sz="2125" dirty="0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Process each image sequentially in the folder, performing detection and recognition.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0821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66796" y="454954"/>
            <a:ext cx="4426446" cy="659220"/>
            <a:chOff x="0" y="0"/>
            <a:chExt cx="5901928" cy="878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1929" cy="878960"/>
            </a:xfrm>
            <a:custGeom>
              <a:avLst/>
              <a:gdLst/>
              <a:ahLst/>
              <a:cxnLst/>
              <a:rect l="l" t="t" r="r" b="b"/>
              <a:pathLst>
                <a:path w="5901929" h="878960">
                  <a:moveTo>
                    <a:pt x="0" y="0"/>
                  </a:moveTo>
                  <a:lnTo>
                    <a:pt x="5901929" y="0"/>
                  </a:lnTo>
                  <a:lnTo>
                    <a:pt x="5901929" y="878960"/>
                  </a:lnTo>
                  <a:lnTo>
                    <a:pt x="0" y="878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901928" cy="8980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37"/>
                </a:lnSpc>
              </a:pPr>
              <a:r>
                <a:rPr lang="en-US" sz="3537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Output Samples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66796" y="4069825"/>
            <a:ext cx="7350177" cy="4542515"/>
          </a:xfrm>
          <a:custGeom>
            <a:avLst/>
            <a:gdLst/>
            <a:ahLst/>
            <a:cxnLst/>
            <a:rect l="l" t="t" r="r" b="b"/>
            <a:pathLst>
              <a:path w="7350177" h="4542515">
                <a:moveTo>
                  <a:pt x="0" y="0"/>
                </a:moveTo>
                <a:lnTo>
                  <a:pt x="7350177" y="0"/>
                </a:lnTo>
                <a:lnTo>
                  <a:pt x="7350177" y="4542515"/>
                </a:lnTo>
                <a:lnTo>
                  <a:pt x="0" y="454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3" b="-8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66796" y="1760871"/>
            <a:ext cx="3992750" cy="500894"/>
            <a:chOff x="0" y="0"/>
            <a:chExt cx="5323667" cy="6678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23667" cy="667859"/>
            </a:xfrm>
            <a:custGeom>
              <a:avLst/>
              <a:gdLst/>
              <a:ahLst/>
              <a:cxnLst/>
              <a:rect l="l" t="t" r="r" b="b"/>
              <a:pathLst>
                <a:path w="5323667" h="667859">
                  <a:moveTo>
                    <a:pt x="0" y="0"/>
                  </a:moveTo>
                  <a:lnTo>
                    <a:pt x="5323667" y="0"/>
                  </a:lnTo>
                  <a:lnTo>
                    <a:pt x="5323667" y="667859"/>
                  </a:lnTo>
                  <a:lnTo>
                    <a:pt x="0" y="6678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5323667" cy="6869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84"/>
                </a:lnSpc>
              </a:pPr>
              <a:r>
                <a:rPr lang="en-US" sz="268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Detection Highlight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6796" y="2886783"/>
            <a:ext cx="12695485" cy="854131"/>
            <a:chOff x="0" y="0"/>
            <a:chExt cx="16927313" cy="11388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927314" cy="1138842"/>
            </a:xfrm>
            <a:custGeom>
              <a:avLst/>
              <a:gdLst/>
              <a:ahLst/>
              <a:cxnLst/>
              <a:rect l="l" t="t" r="r" b="b"/>
              <a:pathLst>
                <a:path w="16927314" h="1138842">
                  <a:moveTo>
                    <a:pt x="0" y="0"/>
                  </a:moveTo>
                  <a:lnTo>
                    <a:pt x="16927314" y="0"/>
                  </a:lnTo>
                  <a:lnTo>
                    <a:pt x="16927314" y="1138842"/>
                  </a:lnTo>
                  <a:lnTo>
                    <a:pt x="0" y="1138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927313" cy="12150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91"/>
                </a:lnSpc>
              </a:pPr>
              <a:r>
                <a:rPr lang="en-US" sz="241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Bounding box accuracy demonstrated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10007787" y="4069825"/>
            <a:ext cx="7251513" cy="4481539"/>
          </a:xfrm>
          <a:custGeom>
            <a:avLst/>
            <a:gdLst/>
            <a:ahLst/>
            <a:cxnLst/>
            <a:rect l="l" t="t" r="r" b="b"/>
            <a:pathLst>
              <a:path w="7251513" h="4481539">
                <a:moveTo>
                  <a:pt x="0" y="0"/>
                </a:moveTo>
                <a:lnTo>
                  <a:pt x="7251513" y="0"/>
                </a:lnTo>
                <a:lnTo>
                  <a:pt x="7251513" y="4481539"/>
                </a:lnTo>
                <a:lnTo>
                  <a:pt x="0" y="4481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3" b="-8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007787" y="1978710"/>
            <a:ext cx="4029732" cy="534847"/>
            <a:chOff x="0" y="0"/>
            <a:chExt cx="5372976" cy="7131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72976" cy="713130"/>
            </a:xfrm>
            <a:custGeom>
              <a:avLst/>
              <a:gdLst/>
              <a:ahLst/>
              <a:cxnLst/>
              <a:rect l="l" t="t" r="r" b="b"/>
              <a:pathLst>
                <a:path w="5372976" h="713130">
                  <a:moveTo>
                    <a:pt x="0" y="0"/>
                  </a:moveTo>
                  <a:lnTo>
                    <a:pt x="5372976" y="0"/>
                  </a:lnTo>
                  <a:lnTo>
                    <a:pt x="5372976" y="713130"/>
                  </a:lnTo>
                  <a:lnTo>
                    <a:pt x="0" y="713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5372976" cy="7417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36"/>
                </a:lnSpc>
              </a:pPr>
              <a:r>
                <a:rPr lang="en-US" sz="288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Text Extraction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07787" y="2976874"/>
            <a:ext cx="12695485" cy="673951"/>
            <a:chOff x="0" y="0"/>
            <a:chExt cx="16927313" cy="8986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927314" cy="898602"/>
            </a:xfrm>
            <a:custGeom>
              <a:avLst/>
              <a:gdLst/>
              <a:ahLst/>
              <a:cxnLst/>
              <a:rect l="l" t="t" r="r" b="b"/>
              <a:pathLst>
                <a:path w="16927314" h="898602">
                  <a:moveTo>
                    <a:pt x="0" y="0"/>
                  </a:moveTo>
                  <a:lnTo>
                    <a:pt x="16927314" y="0"/>
                  </a:lnTo>
                  <a:lnTo>
                    <a:pt x="16927314" y="898602"/>
                  </a:lnTo>
                  <a:lnTo>
                    <a:pt x="0" y="8986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6927313" cy="9748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91"/>
                </a:lnSpc>
              </a:pPr>
              <a:r>
                <a:rPr lang="en-US" sz="2412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readable string from image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05886" y="1414462"/>
            <a:ext cx="8023175" cy="890885"/>
            <a:chOff x="0" y="0"/>
            <a:chExt cx="10697567" cy="11878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97566" cy="1187847"/>
            </a:xfrm>
            <a:custGeom>
              <a:avLst/>
              <a:gdLst/>
              <a:ahLst/>
              <a:cxnLst/>
              <a:rect l="l" t="t" r="r" b="b"/>
              <a:pathLst>
                <a:path w="10697566" h="1187847">
                  <a:moveTo>
                    <a:pt x="0" y="0"/>
                  </a:moveTo>
                  <a:lnTo>
                    <a:pt x="10697566" y="0"/>
                  </a:lnTo>
                  <a:lnTo>
                    <a:pt x="10697566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697567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Applications &amp; Use Cases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01124" y="2706737"/>
            <a:ext cx="618828" cy="618828"/>
            <a:chOff x="0" y="0"/>
            <a:chExt cx="825103" cy="8251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685908" y="2804518"/>
            <a:ext cx="3563391" cy="445294"/>
            <a:chOff x="0" y="0"/>
            <a:chExt cx="4751188" cy="593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Traffic Monitoring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85908" y="3412182"/>
            <a:ext cx="8654206" cy="433388"/>
            <a:chOff x="0" y="0"/>
            <a:chExt cx="11538942" cy="5778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Automated toll collection and vehicle counting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01124" y="4382392"/>
            <a:ext cx="618828" cy="618827"/>
            <a:chOff x="0" y="0"/>
            <a:chExt cx="825103" cy="8251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685908" y="4480172"/>
            <a:ext cx="3563391" cy="445294"/>
            <a:chOff x="0" y="0"/>
            <a:chExt cx="4751188" cy="5937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Parking Management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85908" y="5087839"/>
            <a:ext cx="8654206" cy="433388"/>
            <a:chOff x="0" y="0"/>
            <a:chExt cx="11538942" cy="5778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Entry and exit logging in private and public lots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01124" y="6058049"/>
            <a:ext cx="618828" cy="618828"/>
            <a:chOff x="0" y="0"/>
            <a:chExt cx="825103" cy="8251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8685908" y="6155829"/>
            <a:ext cx="3563391" cy="445294"/>
            <a:chOff x="0" y="0"/>
            <a:chExt cx="4751188" cy="5937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Law Enforcement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685908" y="6763494"/>
            <a:ext cx="8654206" cy="433388"/>
            <a:chOff x="0" y="0"/>
            <a:chExt cx="11538942" cy="5778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Identify stolen vehicles and traffic violations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801124" y="7733705"/>
            <a:ext cx="618828" cy="618827"/>
            <a:chOff x="0" y="0"/>
            <a:chExt cx="825103" cy="825103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812419" cy="812419"/>
            </a:xfrm>
            <a:custGeom>
              <a:avLst/>
              <a:gdLst/>
              <a:ahLst/>
              <a:cxnLst/>
              <a:rect l="l" t="t" r="r" b="b"/>
              <a:pathLst>
                <a:path w="812419" h="812419">
                  <a:moveTo>
                    <a:pt x="0" y="406146"/>
                  </a:moveTo>
                  <a:cubicBezTo>
                    <a:pt x="0" y="181864"/>
                    <a:pt x="181864" y="0"/>
                    <a:pt x="406146" y="0"/>
                  </a:cubicBezTo>
                  <a:cubicBezTo>
                    <a:pt x="630428" y="0"/>
                    <a:pt x="812419" y="181864"/>
                    <a:pt x="812419" y="406146"/>
                  </a:cubicBezTo>
                  <a:cubicBezTo>
                    <a:pt x="812419" y="630428"/>
                    <a:pt x="630555" y="812419"/>
                    <a:pt x="406146" y="812419"/>
                  </a:cubicBezTo>
                  <a:cubicBezTo>
                    <a:pt x="181737" y="812419"/>
                    <a:pt x="0" y="630555"/>
                    <a:pt x="0" y="406146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825119" cy="825119"/>
            </a:xfrm>
            <a:custGeom>
              <a:avLst/>
              <a:gdLst/>
              <a:ahLst/>
              <a:cxnLst/>
              <a:rect l="l" t="t" r="r" b="b"/>
              <a:pathLst>
                <a:path w="825119" h="825119">
                  <a:moveTo>
                    <a:pt x="0" y="412496"/>
                  </a:moveTo>
                  <a:cubicBezTo>
                    <a:pt x="0" y="184658"/>
                    <a:pt x="184658" y="0"/>
                    <a:pt x="412496" y="0"/>
                  </a:cubicBezTo>
                  <a:cubicBezTo>
                    <a:pt x="413639" y="0"/>
                    <a:pt x="414909" y="381"/>
                    <a:pt x="415925" y="1016"/>
                  </a:cubicBezTo>
                  <a:lnTo>
                    <a:pt x="412496" y="6350"/>
                  </a:lnTo>
                  <a:lnTo>
                    <a:pt x="412496" y="0"/>
                  </a:lnTo>
                  <a:lnTo>
                    <a:pt x="412496" y="6350"/>
                  </a:lnTo>
                  <a:lnTo>
                    <a:pt x="412496" y="0"/>
                  </a:lnTo>
                  <a:cubicBezTo>
                    <a:pt x="640334" y="0"/>
                    <a:pt x="825119" y="184658"/>
                    <a:pt x="825119" y="412496"/>
                  </a:cubicBezTo>
                  <a:cubicBezTo>
                    <a:pt x="825119" y="414909"/>
                    <a:pt x="823722" y="417068"/>
                    <a:pt x="821563" y="418211"/>
                  </a:cubicBezTo>
                  <a:lnTo>
                    <a:pt x="818769" y="412496"/>
                  </a:lnTo>
                  <a:lnTo>
                    <a:pt x="825119" y="412496"/>
                  </a:lnTo>
                  <a:cubicBezTo>
                    <a:pt x="825119" y="640334"/>
                    <a:pt x="640461" y="824992"/>
                    <a:pt x="412623" y="824992"/>
                  </a:cubicBezTo>
                  <a:lnTo>
                    <a:pt x="412623" y="818642"/>
                  </a:lnTo>
                  <a:lnTo>
                    <a:pt x="412623" y="812292"/>
                  </a:lnTo>
                  <a:lnTo>
                    <a:pt x="412623" y="818642"/>
                  </a:lnTo>
                  <a:lnTo>
                    <a:pt x="412623" y="824992"/>
                  </a:lnTo>
                  <a:cubicBezTo>
                    <a:pt x="184658" y="825119"/>
                    <a:pt x="0" y="640334"/>
                    <a:pt x="0" y="412496"/>
                  </a:cubicBezTo>
                  <a:lnTo>
                    <a:pt x="6350" y="412496"/>
                  </a:lnTo>
                  <a:lnTo>
                    <a:pt x="0" y="412496"/>
                  </a:lnTo>
                  <a:moveTo>
                    <a:pt x="12700" y="412496"/>
                  </a:moveTo>
                  <a:lnTo>
                    <a:pt x="6350" y="412496"/>
                  </a:lnTo>
                  <a:lnTo>
                    <a:pt x="12700" y="412496"/>
                  </a:lnTo>
                  <a:cubicBezTo>
                    <a:pt x="12700" y="633349"/>
                    <a:pt x="191770" y="812419"/>
                    <a:pt x="412496" y="812419"/>
                  </a:cubicBezTo>
                  <a:cubicBezTo>
                    <a:pt x="416052" y="812419"/>
                    <a:pt x="418846" y="815213"/>
                    <a:pt x="418846" y="818769"/>
                  </a:cubicBezTo>
                  <a:cubicBezTo>
                    <a:pt x="418846" y="822325"/>
                    <a:pt x="416052" y="825119"/>
                    <a:pt x="412496" y="825119"/>
                  </a:cubicBezTo>
                  <a:cubicBezTo>
                    <a:pt x="408940" y="825119"/>
                    <a:pt x="406146" y="822325"/>
                    <a:pt x="406146" y="818769"/>
                  </a:cubicBezTo>
                  <a:cubicBezTo>
                    <a:pt x="406146" y="815213"/>
                    <a:pt x="408940" y="812419"/>
                    <a:pt x="412496" y="812419"/>
                  </a:cubicBezTo>
                  <a:cubicBezTo>
                    <a:pt x="633349" y="812419"/>
                    <a:pt x="812292" y="633349"/>
                    <a:pt x="812292" y="412623"/>
                  </a:cubicBezTo>
                  <a:cubicBezTo>
                    <a:pt x="812292" y="410210"/>
                    <a:pt x="813689" y="408051"/>
                    <a:pt x="815848" y="406908"/>
                  </a:cubicBezTo>
                  <a:lnTo>
                    <a:pt x="818642" y="412623"/>
                  </a:lnTo>
                  <a:lnTo>
                    <a:pt x="812292" y="412623"/>
                  </a:lnTo>
                  <a:cubicBezTo>
                    <a:pt x="812419" y="191770"/>
                    <a:pt x="633349" y="12700"/>
                    <a:pt x="412496" y="12700"/>
                  </a:cubicBezTo>
                  <a:cubicBezTo>
                    <a:pt x="411353" y="12700"/>
                    <a:pt x="410083" y="12319"/>
                    <a:pt x="409067" y="11684"/>
                  </a:cubicBezTo>
                  <a:lnTo>
                    <a:pt x="412496" y="6350"/>
                  </a:lnTo>
                  <a:lnTo>
                    <a:pt x="412496" y="12700"/>
                  </a:lnTo>
                  <a:cubicBezTo>
                    <a:pt x="191770" y="12700"/>
                    <a:pt x="12700" y="191770"/>
                    <a:pt x="12700" y="412496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8685908" y="7831485"/>
            <a:ext cx="3563391" cy="445294"/>
            <a:chOff x="0" y="0"/>
            <a:chExt cx="4751188" cy="5937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Logistics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85908" y="8439150"/>
            <a:ext cx="8654206" cy="433388"/>
            <a:chOff x="0" y="0"/>
            <a:chExt cx="11538942" cy="5778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538941" cy="577850"/>
            </a:xfrm>
            <a:custGeom>
              <a:avLst/>
              <a:gdLst/>
              <a:ahLst/>
              <a:cxnLst/>
              <a:rect l="l" t="t" r="r" b="b"/>
              <a:pathLst>
                <a:path w="11538941" h="577850">
                  <a:moveTo>
                    <a:pt x="0" y="0"/>
                  </a:moveTo>
                  <a:lnTo>
                    <a:pt x="11538941" y="0"/>
                  </a:lnTo>
                  <a:lnTo>
                    <a:pt x="1153894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1153894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Fleet tracking and delivery verification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47886" y="1558677"/>
            <a:ext cx="9024937" cy="890885"/>
            <a:chOff x="0" y="0"/>
            <a:chExt cx="12033250" cy="118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33250" cy="1187847"/>
            </a:xfrm>
            <a:custGeom>
              <a:avLst/>
              <a:gdLst/>
              <a:ahLst/>
              <a:cxnLst/>
              <a:rect l="l" t="t" r="r" b="b"/>
              <a:pathLst>
                <a:path w="12033250" h="1187847">
                  <a:moveTo>
                    <a:pt x="0" y="0"/>
                  </a:moveTo>
                  <a:lnTo>
                    <a:pt x="12033250" y="0"/>
                  </a:lnTo>
                  <a:lnTo>
                    <a:pt x="12033250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033250" cy="12259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Key Takeaways &amp; Next Steps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11946" y="3803302"/>
            <a:ext cx="3563391" cy="445294"/>
            <a:chOff x="0" y="0"/>
            <a:chExt cx="4751188" cy="593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Reliable Detection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7886" y="4410968"/>
            <a:ext cx="5327451" cy="433388"/>
            <a:chOff x="0" y="0"/>
            <a:chExt cx="7103268" cy="5778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03268" cy="577850"/>
            </a:xfrm>
            <a:custGeom>
              <a:avLst/>
              <a:gdLst/>
              <a:ahLst/>
              <a:cxnLst/>
              <a:rect l="l" t="t" r="r" b="b"/>
              <a:pathLst>
                <a:path w="7103268" h="577850">
                  <a:moveTo>
                    <a:pt x="0" y="0"/>
                  </a:moveTo>
                  <a:lnTo>
                    <a:pt x="7103268" y="0"/>
                  </a:lnTo>
                  <a:lnTo>
                    <a:pt x="710326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710326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license plate localization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908801" y="4576986"/>
            <a:ext cx="380851" cy="475952"/>
            <a:chOff x="0" y="0"/>
            <a:chExt cx="507802" cy="6346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12514" y="3803302"/>
            <a:ext cx="3563391" cy="445294"/>
            <a:chOff x="0" y="0"/>
            <a:chExt cx="4751188" cy="593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Effective OCR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12514" y="4410968"/>
            <a:ext cx="5327600" cy="433388"/>
            <a:chOff x="0" y="0"/>
            <a:chExt cx="7103467" cy="5778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03466" cy="577850"/>
            </a:xfrm>
            <a:custGeom>
              <a:avLst/>
              <a:gdLst/>
              <a:ahLst/>
              <a:cxnLst/>
              <a:rect l="l" t="t" r="r" b="b"/>
              <a:pathLst>
                <a:path w="7103466" h="577850">
                  <a:moveTo>
                    <a:pt x="0" y="0"/>
                  </a:moveTo>
                  <a:lnTo>
                    <a:pt x="7103466" y="0"/>
                  </a:lnTo>
                  <a:lnTo>
                    <a:pt x="71034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710346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High-fidelity character recognition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998050" y="4576986"/>
            <a:ext cx="380851" cy="475952"/>
            <a:chOff x="0" y="0"/>
            <a:chExt cx="507802" cy="6346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12514" y="6874966"/>
            <a:ext cx="3563391" cy="445294"/>
            <a:chOff x="0" y="0"/>
            <a:chExt cx="4751188" cy="59372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Real-World Use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012514" y="7482631"/>
            <a:ext cx="5327600" cy="433388"/>
            <a:chOff x="0" y="0"/>
            <a:chExt cx="7103467" cy="5778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103466" cy="577850"/>
            </a:xfrm>
            <a:custGeom>
              <a:avLst/>
              <a:gdLst/>
              <a:ahLst/>
              <a:cxnLst/>
              <a:rect l="l" t="t" r="r" b="b"/>
              <a:pathLst>
                <a:path w="7103466" h="577850">
                  <a:moveTo>
                    <a:pt x="0" y="0"/>
                  </a:moveTo>
                  <a:lnTo>
                    <a:pt x="7103466" y="0"/>
                  </a:lnTo>
                  <a:lnTo>
                    <a:pt x="7103466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7103467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Robust for diverse scenarios</a:t>
              </a:r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9998050" y="6666235"/>
            <a:ext cx="380851" cy="475952"/>
            <a:chOff x="0" y="0"/>
            <a:chExt cx="507802" cy="6346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711946" y="6874966"/>
            <a:ext cx="3563391" cy="445294"/>
            <a:chOff x="0" y="0"/>
            <a:chExt cx="4751188" cy="59372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Future Growth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47886" y="7482631"/>
            <a:ext cx="5327451" cy="433388"/>
            <a:chOff x="0" y="0"/>
            <a:chExt cx="7103268" cy="57785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103268" cy="577850"/>
            </a:xfrm>
            <a:custGeom>
              <a:avLst/>
              <a:gdLst/>
              <a:ahLst/>
              <a:cxnLst/>
              <a:rect l="l" t="t" r="r" b="b"/>
              <a:pathLst>
                <a:path w="7103268" h="577850">
                  <a:moveTo>
                    <a:pt x="0" y="0"/>
                  </a:moveTo>
                  <a:lnTo>
                    <a:pt x="7103268" y="0"/>
                  </a:lnTo>
                  <a:lnTo>
                    <a:pt x="710326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710326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Expand features and efficiency</a:t>
              </a:r>
            </a:p>
          </p:txBody>
        </p:sp>
      </p:grpSp>
      <p:sp>
        <p:nvSpPr>
          <p:cNvPr id="44" name="Freeform 44" descr="preencoded.png"/>
          <p:cNvSpPr/>
          <p:nvPr/>
        </p:nvSpPr>
        <p:spPr>
          <a:xfrm>
            <a:off x="6275337" y="2991148"/>
            <a:ext cx="5737175" cy="5737175"/>
          </a:xfrm>
          <a:custGeom>
            <a:avLst/>
            <a:gdLst/>
            <a:ahLst/>
            <a:cxnLst/>
            <a:rect l="l" t="t" r="r" b="b"/>
            <a:pathLst>
              <a:path w="5737175" h="5737175">
                <a:moveTo>
                  <a:pt x="0" y="0"/>
                </a:moveTo>
                <a:lnTo>
                  <a:pt x="5737175" y="0"/>
                </a:lnTo>
                <a:lnTo>
                  <a:pt x="5737175" y="5737174"/>
                </a:lnTo>
                <a:lnTo>
                  <a:pt x="0" y="5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7908801" y="6666235"/>
            <a:ext cx="380851" cy="475952"/>
            <a:chOff x="0" y="0"/>
            <a:chExt cx="507802" cy="63460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7802" cy="634603"/>
            </a:xfrm>
            <a:custGeom>
              <a:avLst/>
              <a:gdLst/>
              <a:ahLst/>
              <a:cxnLst/>
              <a:rect l="l" t="t" r="r" b="b"/>
              <a:pathLst>
                <a:path w="507802" h="634603">
                  <a:moveTo>
                    <a:pt x="0" y="0"/>
                  </a:moveTo>
                  <a:lnTo>
                    <a:pt x="507802" y="0"/>
                  </a:lnTo>
                  <a:lnTo>
                    <a:pt x="507802" y="634603"/>
                  </a:lnTo>
                  <a:lnTo>
                    <a:pt x="0" y="634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23825"/>
              <a:ext cx="507802" cy="758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0"/>
                </a:lnSpc>
              </a:pPr>
              <a:r>
                <a:rPr lang="en-US" sz="2937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47886" y="1425922"/>
            <a:ext cx="9534228" cy="1781770"/>
            <a:chOff x="0" y="0"/>
            <a:chExt cx="12712303" cy="23756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12303" cy="2375693"/>
            </a:xfrm>
            <a:custGeom>
              <a:avLst/>
              <a:gdLst/>
              <a:ahLst/>
              <a:cxnLst/>
              <a:rect l="l" t="t" r="r" b="b"/>
              <a:pathLst>
                <a:path w="12712303" h="237569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2E3C4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Conclusion &amp; Future Improvements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3124" y="3609082"/>
            <a:ext cx="212526" cy="1050577"/>
            <a:chOff x="0" y="0"/>
            <a:chExt cx="283368" cy="1400770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57040" y="3613845"/>
            <a:ext cx="3563391" cy="445294"/>
            <a:chOff x="0" y="0"/>
            <a:chExt cx="4751188" cy="593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Improve Accuracy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57040" y="4221510"/>
            <a:ext cx="8925074" cy="433388"/>
            <a:chOff x="0" y="0"/>
            <a:chExt cx="11900098" cy="5778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00098" cy="577850"/>
            </a:xfrm>
            <a:custGeom>
              <a:avLst/>
              <a:gdLst/>
              <a:ahLst/>
              <a:cxnLst/>
              <a:rect l="l" t="t" r="r" b="b"/>
              <a:pathLst>
                <a:path w="11900098" h="577850">
                  <a:moveTo>
                    <a:pt x="0" y="0"/>
                  </a:moveTo>
                  <a:lnTo>
                    <a:pt x="11900098" y="0"/>
                  </a:lnTo>
                  <a:lnTo>
                    <a:pt x="1190009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190009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Refine detection with deep learning models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9276" y="4920852"/>
            <a:ext cx="212526" cy="1050577"/>
            <a:chOff x="0" y="0"/>
            <a:chExt cx="283368" cy="1400770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963191" y="4925615"/>
            <a:ext cx="3563391" cy="445294"/>
            <a:chOff x="0" y="0"/>
            <a:chExt cx="4751188" cy="5937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Speed Optimization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63191" y="5533281"/>
            <a:ext cx="8518922" cy="433388"/>
            <a:chOff x="0" y="0"/>
            <a:chExt cx="11358563" cy="5778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58563" cy="577850"/>
            </a:xfrm>
            <a:custGeom>
              <a:avLst/>
              <a:gdLst/>
              <a:ahLst/>
              <a:cxnLst/>
              <a:rect l="l" t="t" r="r" b="b"/>
              <a:pathLst>
                <a:path w="11358563" h="577850">
                  <a:moveTo>
                    <a:pt x="0" y="0"/>
                  </a:moveTo>
                  <a:lnTo>
                    <a:pt x="11358563" y="0"/>
                  </a:lnTo>
                  <a:lnTo>
                    <a:pt x="1135856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11358563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 real-time detection on edge devices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55576" y="6232624"/>
            <a:ext cx="212526" cy="1050577"/>
            <a:chOff x="0" y="0"/>
            <a:chExt cx="283368" cy="1400770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369492" y="6237386"/>
            <a:ext cx="3563391" cy="445294"/>
            <a:chOff x="0" y="0"/>
            <a:chExt cx="4751188" cy="59372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Multilingual OCR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369492" y="6845052"/>
            <a:ext cx="8112621" cy="433388"/>
            <a:chOff x="0" y="0"/>
            <a:chExt cx="10816828" cy="5778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816828" cy="577850"/>
            </a:xfrm>
            <a:custGeom>
              <a:avLst/>
              <a:gdLst/>
              <a:ahLst/>
              <a:cxnLst/>
              <a:rect l="l" t="t" r="r" b="b"/>
              <a:pathLst>
                <a:path w="10816828" h="577850">
                  <a:moveTo>
                    <a:pt x="0" y="0"/>
                  </a:moveTo>
                  <a:lnTo>
                    <a:pt x="10816828" y="0"/>
                  </a:lnTo>
                  <a:lnTo>
                    <a:pt x="1081682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10816828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Support various plate designs and scripts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161729" y="7544395"/>
            <a:ext cx="212526" cy="1050577"/>
            <a:chOff x="0" y="0"/>
            <a:chExt cx="283368" cy="1400770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270637" cy="1388110"/>
            </a:xfrm>
            <a:custGeom>
              <a:avLst/>
              <a:gdLst/>
              <a:ahLst/>
              <a:cxnLst/>
              <a:rect l="l" t="t" r="r" b="b"/>
              <a:pathLst>
                <a:path w="270637" h="1388110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4E9F7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83464" cy="1400810"/>
            </a:xfrm>
            <a:custGeom>
              <a:avLst/>
              <a:gdLst/>
              <a:ahLst/>
              <a:cxnLst/>
              <a:rect l="l" t="t" r="r" b="b"/>
              <a:pathLst>
                <a:path w="283464" h="1400810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ACFDD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2775645" y="7549158"/>
            <a:ext cx="3563391" cy="445294"/>
            <a:chOff x="0" y="0"/>
            <a:chExt cx="4751188" cy="59372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751188" cy="593725"/>
            </a:xfrm>
            <a:custGeom>
              <a:avLst/>
              <a:gdLst/>
              <a:ahLst/>
              <a:cxnLst/>
              <a:rect l="l" t="t" r="r" b="b"/>
              <a:pathLst>
                <a:path w="4751188" h="593725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384653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Integration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775645" y="8156822"/>
            <a:ext cx="7706469" cy="433388"/>
            <a:chOff x="0" y="0"/>
            <a:chExt cx="10275292" cy="57785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275291" cy="577850"/>
            </a:xfrm>
            <a:custGeom>
              <a:avLst/>
              <a:gdLst/>
              <a:ahLst/>
              <a:cxnLst/>
              <a:rect l="l" t="t" r="r" b="b"/>
              <a:pathLst>
                <a:path w="10275291" h="577850">
                  <a:moveTo>
                    <a:pt x="0" y="0"/>
                  </a:moveTo>
                  <a:lnTo>
                    <a:pt x="10275291" y="0"/>
                  </a:lnTo>
                  <a:lnTo>
                    <a:pt x="10275291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10275292" cy="654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3846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Combine with automated databases and alert systems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272</Words>
  <Application>Microsoft Office PowerPoint</Application>
  <PresentationFormat>Custom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Barlow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&amp; Libraries Used</dc:title>
  <cp:lastModifiedBy>Lenovo</cp:lastModifiedBy>
  <cp:revision>3</cp:revision>
  <dcterms:created xsi:type="dcterms:W3CDTF">2006-08-16T00:00:00Z</dcterms:created>
  <dcterms:modified xsi:type="dcterms:W3CDTF">2025-05-14T13:17:06Z</dcterms:modified>
  <dc:identifier>DAGnJ3AfWzA</dc:identifier>
</cp:coreProperties>
</file>